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1152" y="-2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D7DF9D19-8C57-4197-B1CA-043D38F6EC6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39838"/>
            <a:ext cx="23209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DD5DDE54-DAFE-421B-AF0A-EF0D34B9E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03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DDE54-DAFE-421B-AF0A-EF0D34B9EA9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02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46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39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52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44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78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62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54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97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53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13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83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693A-1DF2-48F4-A213-48FA7C8143CC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BD1E1-703A-4678-B197-98700259BD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88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5649146-E5CE-BAF0-3FAB-B1C92B1B15FF}"/>
              </a:ext>
            </a:extLst>
          </p:cNvPr>
          <p:cNvSpPr/>
          <p:nvPr/>
        </p:nvSpPr>
        <p:spPr>
          <a:xfrm>
            <a:off x="-34634" y="8763095"/>
            <a:ext cx="6881109" cy="11429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0235B2E-F5F1-B480-F3FA-94733CCAB4E1}"/>
              </a:ext>
            </a:extLst>
          </p:cNvPr>
          <p:cNvSpPr/>
          <p:nvPr/>
        </p:nvSpPr>
        <p:spPr>
          <a:xfrm>
            <a:off x="-881319" y="2425306"/>
            <a:ext cx="8661400" cy="3148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6C0EF98-8835-2E87-E9AA-E5EBDD33AFF7}"/>
              </a:ext>
            </a:extLst>
          </p:cNvPr>
          <p:cNvSpPr/>
          <p:nvPr/>
        </p:nvSpPr>
        <p:spPr>
          <a:xfrm>
            <a:off x="157775" y="3203276"/>
            <a:ext cx="6198172" cy="1325364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r>
              <a:rPr lang="ja-JP" altLang="en-US" sz="22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</a:t>
            </a:r>
            <a:r>
              <a:rPr lang="en-US" altLang="ja-JP" sz="22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lang="ja-JP" altLang="en-US" sz="22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</a:t>
            </a:r>
            <a:endParaRPr lang="en-US" altLang="ja-JP" sz="22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9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白山ユネスコエコパーク（白山</a:t>
            </a:r>
            <a:r>
              <a:rPr lang="en-US" altLang="ja-JP" sz="29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BR</a:t>
            </a:r>
            <a:r>
              <a:rPr lang="ja-JP" altLang="en-US" sz="29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en-US" altLang="ja-JP" sz="292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9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リレーシンポジウム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DD10706-CC0B-6FBB-2401-11B07A0EAF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b="26667"/>
          <a:stretch/>
        </p:blipFill>
        <p:spPr>
          <a:xfrm>
            <a:off x="-484618" y="-281808"/>
            <a:ext cx="7952218" cy="36817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44CE34AA-8EF8-DC84-F00D-B8E8EC8B5C60}"/>
              </a:ext>
            </a:extLst>
          </p:cNvPr>
          <p:cNvSpPr/>
          <p:nvPr/>
        </p:nvSpPr>
        <p:spPr>
          <a:xfrm>
            <a:off x="4352945" y="2241987"/>
            <a:ext cx="2369095" cy="13753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F4736B0-9095-46C6-5A2B-632BAADF2004}"/>
              </a:ext>
            </a:extLst>
          </p:cNvPr>
          <p:cNvSpPr/>
          <p:nvPr/>
        </p:nvSpPr>
        <p:spPr>
          <a:xfrm>
            <a:off x="4609549" y="2311528"/>
            <a:ext cx="1881284" cy="118301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定員：</a:t>
            </a:r>
            <a:r>
              <a:rPr lang="en-US" altLang="ja-JP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lang="ja-JP" altLang="en-US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名</a:t>
            </a:r>
            <a:endParaRPr lang="en-US" altLang="ja-JP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参加費：</a:t>
            </a:r>
            <a:r>
              <a:rPr lang="en-US" altLang="ja-JP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1,000</a:t>
            </a:r>
            <a:r>
              <a:rPr lang="ja-JP" altLang="en-US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円</a:t>
            </a:r>
            <a:endParaRPr lang="en-US" altLang="ja-JP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駐車場料金が</a:t>
            </a:r>
            <a:endParaRPr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別途必要です。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F95B649-9A45-4143-CD7D-6A8666EEF143}"/>
              </a:ext>
            </a:extLst>
          </p:cNvPr>
          <p:cNvSpPr/>
          <p:nvPr/>
        </p:nvSpPr>
        <p:spPr>
          <a:xfrm>
            <a:off x="100918" y="4420669"/>
            <a:ext cx="6757082" cy="1075295"/>
          </a:xfrm>
          <a:prstGeom prst="rect">
            <a:avLst/>
          </a:prstGeom>
          <a:noFill/>
          <a:ln>
            <a:noFill/>
          </a:ln>
        </p:spPr>
        <p:txBody>
          <a:bodyPr wrap="square" lIns="74295" tIns="37148" rIns="74295" bIns="37148">
            <a:spAutoFit/>
          </a:bodyPr>
          <a:lstStyle/>
          <a:p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白川村は、全域がユネスコエコパークの移行地域に登録されており、霊峰白山の大自然や、先人の知恵によって築かれた合掌造りとともに、人々の生活が営まれています。自然環境や文化の保存・維持可能な地域づくりについて、一緒に考えてみませんか？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E7DFFAF-9851-D3B3-C703-ED204503A873}"/>
              </a:ext>
            </a:extLst>
          </p:cNvPr>
          <p:cNvSpPr/>
          <p:nvPr/>
        </p:nvSpPr>
        <p:spPr>
          <a:xfrm>
            <a:off x="352313" y="5488949"/>
            <a:ext cx="1425193" cy="525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ja-JP" altLang="en-US" sz="2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　時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1B7588A-2ECE-DD74-470F-A346CD2DD075}"/>
              </a:ext>
            </a:extLst>
          </p:cNvPr>
          <p:cNvSpPr/>
          <p:nvPr/>
        </p:nvSpPr>
        <p:spPr>
          <a:xfrm>
            <a:off x="11525" y="8823349"/>
            <a:ext cx="1664876" cy="425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4295" tIns="37148" rIns="74295" bIns="37148">
            <a:spAutoFit/>
          </a:bodyPr>
          <a:lstStyle/>
          <a:p>
            <a:r>
              <a:rPr lang="ja-JP" altLang="en-US" sz="22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問い合わせ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2D16AB-759F-0BE4-C3D0-5D7083E2EFC3}"/>
              </a:ext>
            </a:extLst>
          </p:cNvPr>
          <p:cNvSpPr/>
          <p:nvPr/>
        </p:nvSpPr>
        <p:spPr>
          <a:xfrm>
            <a:off x="19267" y="6910542"/>
            <a:ext cx="2082750" cy="525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ja-JP" altLang="en-US" sz="2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プログラム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08EE64E-53FF-3DAB-3BBC-32D47FE660DD}"/>
              </a:ext>
            </a:extLst>
          </p:cNvPr>
          <p:cNvSpPr/>
          <p:nvPr/>
        </p:nvSpPr>
        <p:spPr>
          <a:xfrm>
            <a:off x="1937317" y="5496596"/>
            <a:ext cx="3024129" cy="575158"/>
          </a:xfrm>
          <a:prstGeom prst="rect">
            <a:avLst/>
          </a:prstGeom>
          <a:noFill/>
          <a:ln>
            <a:noFill/>
          </a:ln>
        </p:spPr>
        <p:txBody>
          <a:bodyPr wrap="square" lIns="74295" tIns="37148" rIns="74295" bIns="37148">
            <a:spAutoFit/>
          </a:bodyPr>
          <a:lstStyle/>
          <a:p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３月４日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)13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16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</a:p>
          <a:p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受付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694D799-8DB1-23B5-0D50-0FDEB026D89A}"/>
              </a:ext>
            </a:extLst>
          </p:cNvPr>
          <p:cNvSpPr/>
          <p:nvPr/>
        </p:nvSpPr>
        <p:spPr>
          <a:xfrm>
            <a:off x="2135165" y="6929476"/>
            <a:ext cx="3722049" cy="575158"/>
          </a:xfrm>
          <a:prstGeom prst="rect">
            <a:avLst/>
          </a:prstGeom>
          <a:noFill/>
          <a:ln>
            <a:noFill/>
          </a:ln>
        </p:spPr>
        <p:txBody>
          <a:bodyPr wrap="square" lIns="74295" tIns="37148" rIns="74295" bIns="37148">
            <a:spAutoFit/>
          </a:bodyPr>
          <a:lstStyle/>
          <a:p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　合掌集落内散策</a:t>
            </a:r>
            <a:endParaRPr lang="en-US" altLang="ja-JP" sz="16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</a:t>
            </a:r>
            <a:r>
              <a:rPr lang="ja-JP" altLang="en-US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トヨタ自然學校ガイド付き！</a:t>
            </a:r>
            <a:endParaRPr lang="en-US" altLang="ja-JP" sz="16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0CF6C51-ABF3-C01E-0B82-79B2D761778C}"/>
              </a:ext>
            </a:extLst>
          </p:cNvPr>
          <p:cNvSpPr/>
          <p:nvPr/>
        </p:nvSpPr>
        <p:spPr>
          <a:xfrm>
            <a:off x="2135165" y="7457454"/>
            <a:ext cx="3722049" cy="325090"/>
          </a:xfrm>
          <a:prstGeom prst="rect">
            <a:avLst/>
          </a:prstGeom>
          <a:noFill/>
          <a:ln>
            <a:noFill/>
          </a:ln>
        </p:spPr>
        <p:txBody>
          <a:bodyPr wrap="square" lIns="74295" tIns="37148" rIns="74295" bIns="37148">
            <a:spAutoFit/>
          </a:bodyPr>
          <a:lstStyle/>
          <a:p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　座談会</a:t>
            </a:r>
            <a:endParaRPr lang="en-US" altLang="ja-JP" sz="16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CC453D-5FCB-290E-15D4-5DEE4AA33173}"/>
              </a:ext>
            </a:extLst>
          </p:cNvPr>
          <p:cNvSpPr/>
          <p:nvPr/>
        </p:nvSpPr>
        <p:spPr>
          <a:xfrm>
            <a:off x="360850" y="6176370"/>
            <a:ext cx="1416656" cy="525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ja-JP" altLang="en-US" sz="29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会　場</a:t>
            </a:r>
            <a:endParaRPr lang="en-US" altLang="ja-JP" sz="29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D77367-0ACF-07A9-FE23-9343BABD1454}"/>
              </a:ext>
            </a:extLst>
          </p:cNvPr>
          <p:cNvSpPr/>
          <p:nvPr/>
        </p:nvSpPr>
        <p:spPr>
          <a:xfrm>
            <a:off x="1937318" y="6174821"/>
            <a:ext cx="3529356" cy="575158"/>
          </a:xfrm>
          <a:prstGeom prst="rect">
            <a:avLst/>
          </a:prstGeom>
          <a:noFill/>
          <a:ln>
            <a:noFill/>
          </a:ln>
        </p:spPr>
        <p:txBody>
          <a:bodyPr wrap="square" lIns="74295" tIns="37148" rIns="74295" bIns="37148">
            <a:spAutoFit/>
          </a:bodyPr>
          <a:lstStyle/>
          <a:p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トヨタ白川郷自然學校</a:t>
            </a:r>
            <a:endParaRPr lang="en-US" altLang="ja-JP" sz="16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駐車場はせせらぎ公園駐車場です。</a:t>
            </a:r>
            <a:endParaRPr lang="en-US" altLang="ja-JP" sz="16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CC4AB9-EEAA-5F20-BD53-6C4CA6D736EA}"/>
              </a:ext>
            </a:extLst>
          </p:cNvPr>
          <p:cNvSpPr txBox="1"/>
          <p:nvPr/>
        </p:nvSpPr>
        <p:spPr>
          <a:xfrm>
            <a:off x="-466746" y="7774949"/>
            <a:ext cx="600423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座談会コーディネーター　筑波大学教授　黒田 乃生氏</a:t>
            </a:r>
            <a:endParaRPr lang="en-US" altLang="ja-JP" sz="146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46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トークゲスト　トヨタ白川郷自然學校長　山田 俊行氏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E6DD58-1C7A-42C9-11A3-8FE6DAAD013A}"/>
              </a:ext>
            </a:extLst>
          </p:cNvPr>
          <p:cNvSpPr/>
          <p:nvPr/>
        </p:nvSpPr>
        <p:spPr>
          <a:xfrm>
            <a:off x="1722560" y="8838803"/>
            <a:ext cx="4248825" cy="325090"/>
          </a:xfrm>
          <a:prstGeom prst="rect">
            <a:avLst/>
          </a:prstGeom>
          <a:noFill/>
          <a:ln>
            <a:noFill/>
          </a:ln>
        </p:spPr>
        <p:txBody>
          <a:bodyPr wrap="square" lIns="74295" tIns="37148" rIns="74295" bIns="37148">
            <a:spAutoFit/>
          </a:bodyPr>
          <a:lstStyle/>
          <a:p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主催：白山ユネスコエコパーク協議会</a:t>
            </a:r>
            <a:endParaRPr lang="en-US" altLang="ja-JP" sz="16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351BE14-675B-07B9-C831-B0C56F638246}"/>
              </a:ext>
            </a:extLst>
          </p:cNvPr>
          <p:cNvSpPr/>
          <p:nvPr/>
        </p:nvSpPr>
        <p:spPr>
          <a:xfrm>
            <a:off x="-38394" y="8438990"/>
            <a:ext cx="5602816" cy="3431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3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63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駐車料金は、合掌造り保存のための資金に充てられます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DD8FC98-60C0-FD5E-DE22-44EDA5E2E9DC}"/>
              </a:ext>
            </a:extLst>
          </p:cNvPr>
          <p:cNvSpPr/>
          <p:nvPr/>
        </p:nvSpPr>
        <p:spPr>
          <a:xfrm>
            <a:off x="-17317" y="9247368"/>
            <a:ext cx="6892634" cy="575158"/>
          </a:xfrm>
          <a:prstGeom prst="rect">
            <a:avLst/>
          </a:prstGeom>
          <a:noFill/>
          <a:ln>
            <a:noFill/>
          </a:ln>
        </p:spPr>
        <p:txBody>
          <a:bodyPr wrap="square" lIns="74295" tIns="37148" rIns="74295" bIns="37148">
            <a:spAutoFit/>
          </a:bodyPr>
          <a:lstStyle/>
          <a:p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問い合わせ先：白川村役場観光振興課　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TEL</a:t>
            </a:r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05769-6-1311</a:t>
            </a:r>
          </a:p>
          <a:p>
            <a:r>
              <a:rPr lang="ja-JP" altLang="en-US" sz="16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</a:t>
            </a:r>
            <a:r>
              <a:rPr lang="en-US" altLang="ja-JP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kankou-syoukoukankou@vill.shirakawa.lg.jp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BDC238A-98E2-E113-0873-721BA663A195}"/>
              </a:ext>
            </a:extLst>
          </p:cNvPr>
          <p:cNvGrpSpPr/>
          <p:nvPr/>
        </p:nvGrpSpPr>
        <p:grpSpPr>
          <a:xfrm>
            <a:off x="5527741" y="5303257"/>
            <a:ext cx="1233720" cy="1595219"/>
            <a:chOff x="5558845" y="5592496"/>
            <a:chExt cx="1233720" cy="1595219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835B8F12-3812-1F2E-04A2-EB99BCFEAEE3}"/>
                </a:ext>
              </a:extLst>
            </p:cNvPr>
            <p:cNvSpPr/>
            <p:nvPr/>
          </p:nvSpPr>
          <p:spPr>
            <a:xfrm>
              <a:off x="5558845" y="5592496"/>
              <a:ext cx="1155700" cy="159521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2DAB3AF-8FC0-906D-D2B1-9A3375589BD5}"/>
                </a:ext>
              </a:extLst>
            </p:cNvPr>
            <p:cNvSpPr/>
            <p:nvPr/>
          </p:nvSpPr>
          <p:spPr>
            <a:xfrm>
              <a:off x="5564422" y="5630535"/>
              <a:ext cx="1228143" cy="5766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4295" tIns="37148" rIns="74295" bIns="37148">
              <a:spAutoFit/>
            </a:bodyPr>
            <a:lstStyle/>
            <a:p>
              <a:r>
                <a:rPr lang="ja-JP" altLang="en-US" sz="16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申込みは</a:t>
              </a:r>
              <a:endParaRPr lang="en-US" altLang="ja-JP" sz="16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sz="16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こちらから</a:t>
              </a:r>
              <a:endParaRPr lang="en-US" altLang="ja-JP" sz="16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4E8E0B69-0DF8-F0F3-8F56-A37DE4898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861" y="6169759"/>
              <a:ext cx="933526" cy="933526"/>
            </a:xfrm>
            <a:prstGeom prst="rect">
              <a:avLst/>
            </a:prstGeom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B5E95EC-534E-4D6E-DCBB-BA0454DC033B}"/>
              </a:ext>
            </a:extLst>
          </p:cNvPr>
          <p:cNvGrpSpPr/>
          <p:nvPr/>
        </p:nvGrpSpPr>
        <p:grpSpPr>
          <a:xfrm>
            <a:off x="5545905" y="6948680"/>
            <a:ext cx="1228143" cy="1789914"/>
            <a:chOff x="5589822" y="7305054"/>
            <a:chExt cx="1228143" cy="1789914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DD35AF5E-89DB-1CF2-FA5A-6026EB5BA5CA}"/>
                </a:ext>
              </a:extLst>
            </p:cNvPr>
            <p:cNvSpPr/>
            <p:nvPr/>
          </p:nvSpPr>
          <p:spPr>
            <a:xfrm>
              <a:off x="5593835" y="7305054"/>
              <a:ext cx="1155700" cy="178991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42CA1F4-090B-85F8-C659-932D2DD51BF1}"/>
                </a:ext>
              </a:extLst>
            </p:cNvPr>
            <p:cNvSpPr/>
            <p:nvPr/>
          </p:nvSpPr>
          <p:spPr>
            <a:xfrm>
              <a:off x="5589822" y="7344919"/>
              <a:ext cx="1228143" cy="7213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4295" tIns="37148" rIns="74295" bIns="37148">
              <a:spAutoFit/>
            </a:bodyPr>
            <a:lstStyle/>
            <a:p>
              <a:r>
                <a:rPr lang="ja-JP" alt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白山</a:t>
              </a:r>
              <a:r>
                <a:rPr lang="en-US" altLang="ja-JP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BR</a:t>
              </a:r>
              <a:r>
                <a:rPr lang="ja-JP" alt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について知りたい方はこちら</a:t>
              </a:r>
              <a:endParaRPr lang="en-US" altLang="ja-JP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8DB01C3D-629C-C1E6-D332-B76164BB5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346" y="8072647"/>
              <a:ext cx="930558" cy="930558"/>
            </a:xfrm>
            <a:prstGeom prst="rect">
              <a:avLst/>
            </a:prstGeom>
          </p:spPr>
        </p:pic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9B8EC68C-F5CF-8002-2A10-D968611923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t="11606" r="9622" b="10013"/>
          <a:stretch/>
        </p:blipFill>
        <p:spPr>
          <a:xfrm>
            <a:off x="5564422" y="8915082"/>
            <a:ext cx="112298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313</TotalTime>
  <Words>200</Words>
  <Application>Microsoft Office PowerPoint</Application>
  <PresentationFormat>A4 210 x 297 mm</PresentationFormat>
  <Paragraphs>29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橋脇 渓</dc:creator>
  <cp:lastModifiedBy>BR 白山</cp:lastModifiedBy>
  <cp:revision>16</cp:revision>
  <cp:lastPrinted>2024-02-16T02:38:51Z</cp:lastPrinted>
  <dcterms:created xsi:type="dcterms:W3CDTF">2024-02-13T09:13:38Z</dcterms:created>
  <dcterms:modified xsi:type="dcterms:W3CDTF">2024-02-16T08:09:42Z</dcterms:modified>
</cp:coreProperties>
</file>